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9"/>
  </p:notesMasterIdLst>
  <p:sldIdLst>
    <p:sldId id="256" r:id="rId2"/>
    <p:sldId id="272" r:id="rId3"/>
    <p:sldId id="307" r:id="rId4"/>
    <p:sldId id="299" r:id="rId5"/>
    <p:sldId id="297" r:id="rId6"/>
    <p:sldId id="298" r:id="rId7"/>
    <p:sldId id="300" r:id="rId8"/>
    <p:sldId id="305" r:id="rId9"/>
    <p:sldId id="306" r:id="rId10"/>
    <p:sldId id="304" r:id="rId11"/>
    <p:sldId id="303" r:id="rId12"/>
    <p:sldId id="302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7" r:id="rId32"/>
    <p:sldId id="328" r:id="rId33"/>
    <p:sldId id="329" r:id="rId34"/>
    <p:sldId id="330" r:id="rId35"/>
    <p:sldId id="333" r:id="rId36"/>
    <p:sldId id="332" r:id="rId37"/>
    <p:sldId id="326" r:id="rId38"/>
    <p:sldId id="334" r:id="rId39"/>
    <p:sldId id="335" r:id="rId40"/>
    <p:sldId id="336" r:id="rId41"/>
    <p:sldId id="337" r:id="rId42"/>
    <p:sldId id="331" r:id="rId43"/>
    <p:sldId id="338" r:id="rId44"/>
    <p:sldId id="339" r:id="rId45"/>
    <p:sldId id="340" r:id="rId46"/>
    <p:sldId id="341" r:id="rId47"/>
    <p:sldId id="343" r:id="rId48"/>
    <p:sldId id="342" r:id="rId49"/>
    <p:sldId id="344" r:id="rId50"/>
    <p:sldId id="345" r:id="rId51"/>
    <p:sldId id="346" r:id="rId52"/>
    <p:sldId id="347" r:id="rId53"/>
    <p:sldId id="349" r:id="rId54"/>
    <p:sldId id="350" r:id="rId55"/>
    <p:sldId id="351" r:id="rId56"/>
    <p:sldId id="353" r:id="rId57"/>
    <p:sldId id="348" r:id="rId58"/>
    <p:sldId id="354" r:id="rId59"/>
    <p:sldId id="260" r:id="rId60"/>
    <p:sldId id="275" r:id="rId61"/>
    <p:sldId id="259" r:id="rId62"/>
    <p:sldId id="356" r:id="rId63"/>
    <p:sldId id="357" r:id="rId64"/>
    <p:sldId id="358" r:id="rId65"/>
    <p:sldId id="257" r:id="rId66"/>
    <p:sldId id="355" r:id="rId67"/>
    <p:sldId id="296" r:id="rId6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742" y="-9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2548-9A29-4362-A756-4D2EF0F495EA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9D0D5-AA64-45B7-A090-0B1B985F7AF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91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9D0D5-AA64-45B7-A090-0B1B985F7AF0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35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8 </a:t>
            </a:r>
            <a:r>
              <a:rPr lang="pl-PL" dirty="0" err="1" smtClean="0"/>
              <a:t>misięcy</a:t>
            </a:r>
            <a:r>
              <a:rPr lang="pl-PL" dirty="0" smtClean="0"/>
              <a:t> wcześniej</a:t>
            </a:r>
            <a:r>
              <a:rPr lang="pl-PL" baseline="0" dirty="0" smtClean="0"/>
              <a:t> niż wynikało to z pierwotnej umowy z wykonawcą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9D0D5-AA64-45B7-A090-0B1B985F7AF0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32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Menadżer projektu</a:t>
            </a:r>
            <a:r>
              <a:rPr lang="pl-PL" baseline="0" dirty="0" smtClean="0"/>
              <a:t> został wybrany w trybie przetargu nieograniczonego natomiast pozostali wykonawcy wybierani byli w trybie przetargu na podstawie przepisów kodeksu cywilnego ponieważ Archidiecezja Białostocka jako jednostka spoza sektora finansów publicznych nie jest zobowiązana do stosowania prawa zamówień publicznych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9D0D5-AA64-45B7-A090-0B1B985F7AF0}" type="slidenum">
              <a:rPr lang="pl-PL" smtClean="0"/>
              <a:pPr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87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Menadżer projektu</a:t>
            </a:r>
            <a:r>
              <a:rPr lang="pl-PL" baseline="0" dirty="0" smtClean="0"/>
              <a:t> został wybrany w trybie przetargu nieograniczonego natomiast pozostali wykonawcy wybierani byli w trybie przetargu na podstawie przepisów kodeksu cywilnego ponieważ Archidiecezja Białostocka jako jednostka spoza sektora finansów publicznych nie jest zobowiązana do stosowania prawa zamówień publicznych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9D0D5-AA64-45B7-A090-0B1B985F7AF0}" type="slidenum">
              <a:rPr lang="pl-PL" smtClean="0"/>
              <a:pPr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878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Menadżer projektu</a:t>
            </a:r>
            <a:r>
              <a:rPr lang="pl-PL" baseline="0" dirty="0" smtClean="0"/>
              <a:t> został wybrany w trybie przetargu nieograniczonego natomiast pozostali wykonawcy wybierani byli w trybie przetargu na podstawie przepisów kodeksu cywilnego ponieważ Archidiecezja Białostocka jako jednostka spoza sektora finansów publicznych nie jest zobowiązana do stosowania prawa zamówień publicznych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9D0D5-AA64-45B7-A090-0B1B985F7AF0}" type="slidenum">
              <a:rPr lang="pl-PL" smtClean="0"/>
              <a:pPr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878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Menadżer projektu</a:t>
            </a:r>
            <a:r>
              <a:rPr lang="pl-PL" baseline="0" dirty="0" smtClean="0"/>
              <a:t> został wybrany w trybie przetargu nieograniczonego natomiast pozostali wykonawcy wybierani byli w trybie przetargu na podstawie przepisów kodeksu cywilnego ponieważ Archidiecezja Białostocka jako jednostka spoza sektora finansów publicznych nie jest zobowiązana do stosowania prawa zamówień publicznych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9D0D5-AA64-45B7-A090-0B1B985F7AF0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878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6CD642-E4A4-4591-905B-66F0FD5D1C47}" type="datetimeFigureOut">
              <a:rPr lang="pl-PL" smtClean="0"/>
              <a:pPr/>
              <a:t>2019-02-26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F122B54-D516-4DA9-8AEF-028DC198FEE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95199" y="1423956"/>
            <a:ext cx="7772400" cy="2592288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„</a:t>
            </a:r>
            <a:r>
              <a:rPr lang="pl-PL" sz="3200" i="1" dirty="0">
                <a:solidFill>
                  <a:schemeClr val="tx1"/>
                </a:solidFill>
              </a:rPr>
              <a:t>Przebudowa i termomodernizacja budynku dawnej szkoły </a:t>
            </a:r>
            <a:r>
              <a:rPr lang="pl-PL" sz="3200" i="1" dirty="0" smtClean="0">
                <a:solidFill>
                  <a:schemeClr val="tx1"/>
                </a:solidFill>
              </a:rPr>
              <a:t>podstawowej </a:t>
            </a:r>
            <a:r>
              <a:rPr lang="pl-PL" sz="3200" i="1" dirty="0">
                <a:solidFill>
                  <a:schemeClr val="tx1"/>
                </a:solidFill>
              </a:rPr>
              <a:t>w Bogdankach celem otwarcia ośrodka rekolekcyjnego wraz z kaplicą</a:t>
            </a:r>
            <a:r>
              <a:rPr lang="pl-PL" sz="32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483768" y="5949280"/>
            <a:ext cx="6400800" cy="720080"/>
          </a:xfrm>
        </p:spPr>
        <p:txBody>
          <a:bodyPr>
            <a:normAutofit/>
          </a:bodyPr>
          <a:lstStyle/>
          <a:p>
            <a:pPr algn="r"/>
            <a:r>
              <a:rPr lang="pl-PL" dirty="0" smtClean="0"/>
              <a:t>Bogdanki, 08.03.2019r.</a:t>
            </a: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" y="260648"/>
            <a:ext cx="9144000" cy="11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78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Rafał\Desktop\Projekty\Kuria - Bogdanki\Zdjęcia z budowy\2017_09_05\DSC_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300" y="1481138"/>
            <a:ext cx="8047399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44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Umowę z Generalnym Wykonawcą</a:t>
            </a:r>
          </a:p>
          <a:p>
            <a:pPr marL="0" indent="0" algn="ctr">
              <a:buNone/>
            </a:pPr>
            <a:r>
              <a:rPr lang="pl-PL" dirty="0" smtClean="0"/>
              <a:t>„AKCESS</a:t>
            </a:r>
            <a:r>
              <a:rPr lang="pl-PL" dirty="0"/>
              <a:t>” Starosta i Wspólnicy Spółka </a:t>
            </a:r>
            <a:r>
              <a:rPr lang="pl-PL" dirty="0" smtClean="0"/>
              <a:t>Jawna </a:t>
            </a:r>
          </a:p>
          <a:p>
            <a:pPr marL="0" indent="0" algn="ctr">
              <a:buNone/>
            </a:pPr>
            <a:r>
              <a:rPr lang="pl-PL" dirty="0" smtClean="0"/>
              <a:t>zawarto dnia </a:t>
            </a:r>
            <a:r>
              <a:rPr lang="pl-PL" dirty="0"/>
              <a:t>21 sierpnia </a:t>
            </a:r>
            <a:r>
              <a:rPr lang="pl-PL" dirty="0" smtClean="0"/>
              <a:t>2017r.</a:t>
            </a:r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Przekazanie placu budowy miało miejsce</a:t>
            </a:r>
          </a:p>
          <a:p>
            <a:pPr marL="0" indent="0" algn="ctr">
              <a:buNone/>
            </a:pPr>
            <a:r>
              <a:rPr lang="pl-PL" dirty="0" smtClean="0"/>
              <a:t>28 sierpnia 2017r.</a:t>
            </a:r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78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IX.2017r. – roboty ziemne, rozbiórki</a:t>
            </a:r>
            <a:endParaRPr lang="pl-PL" sz="2400" b="0" dirty="0">
              <a:effectLst/>
            </a:endParaRPr>
          </a:p>
        </p:txBody>
      </p:sp>
      <p:pic>
        <p:nvPicPr>
          <p:cNvPr id="9218" name="Picture 2" descr="C:\Users\Rafał\Desktop\Projekty\Kuria - Bogdanki\Zdjęcia z budowy\2017_09_13\DSC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IX.2017r. – roboty ziemne, rozbiórki</a:t>
            </a:r>
            <a:endParaRPr lang="pl-PL" sz="2400" b="0" dirty="0">
              <a:effectLst/>
            </a:endParaRPr>
          </a:p>
        </p:txBody>
      </p:sp>
      <p:pic>
        <p:nvPicPr>
          <p:cNvPr id="10242" name="Picture 2" descr="C:\Users\Rafał\Desktop\Projekty\Kuria - Bogdanki\Zdjęcia z budowy\2017_09_13\DSC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52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IX.2017r. – roboty ziemne, rozbiórki</a:t>
            </a:r>
            <a:endParaRPr lang="pl-PL" sz="2400" b="0" dirty="0">
              <a:effectLst/>
            </a:endParaRPr>
          </a:p>
        </p:txBody>
      </p:sp>
      <p:pic>
        <p:nvPicPr>
          <p:cNvPr id="11267" name="Picture 3" descr="C:\Users\Rafał\Desktop\Projekty\Kuria - Bogdanki\Zdjęcia z budowy\2017_09_13\DSC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6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IX.2017r. – roboty ziemne, rozbiórki</a:t>
            </a:r>
            <a:endParaRPr lang="pl-PL" sz="2400" b="0" dirty="0">
              <a:effectLst/>
            </a:endParaRPr>
          </a:p>
        </p:txBody>
      </p:sp>
      <p:pic>
        <p:nvPicPr>
          <p:cNvPr id="11266" name="Picture 2" descr="C:\Users\Rafał\Desktop\Projekty\Kuria - Bogdanki\Zdjęcia z budowy\2017_09_13\DSC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X.2017r. – demontaż dachu</a:t>
            </a:r>
            <a:endParaRPr lang="pl-PL" sz="2400" b="0" dirty="0">
              <a:effectLst/>
            </a:endParaRPr>
          </a:p>
        </p:txBody>
      </p:sp>
      <p:pic>
        <p:nvPicPr>
          <p:cNvPr id="12290" name="Picture 2" descr="C:\Users\Rafał\Desktop\Projekty\Kuria - Bogdanki\Zdjęcia z budowy\2017_10_03\DSC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9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X.2017r. – fundamenty pod kaplicę</a:t>
            </a:r>
            <a:endParaRPr lang="pl-PL" sz="2400" b="0" dirty="0">
              <a:effectLst/>
            </a:endParaRPr>
          </a:p>
        </p:txBody>
      </p:sp>
      <p:pic>
        <p:nvPicPr>
          <p:cNvPr id="13314" name="Picture 2" descr="C:\Users\Rafał\Desktop\Projekty\Kuria - Bogdanki\Zdjęcia z budowy\2017_10_03\DSC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56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X.2017r. – wychodzimy z ziemi</a:t>
            </a:r>
            <a:endParaRPr lang="pl-PL" sz="2400" b="0" dirty="0">
              <a:effectLst/>
            </a:endParaRPr>
          </a:p>
        </p:txBody>
      </p:sp>
      <p:pic>
        <p:nvPicPr>
          <p:cNvPr id="14339" name="Picture 3" descr="C:\Users\Rafał\Desktop\Projekty\Kuria - Bogdanki\Zdjęcia z budowy\2017_10_17\DSC_0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X.2017r. – wychodzimy z ziemi</a:t>
            </a:r>
            <a:endParaRPr lang="pl-PL" sz="2400" b="0" dirty="0">
              <a:effectLst/>
            </a:endParaRPr>
          </a:p>
        </p:txBody>
      </p:sp>
      <p:pic>
        <p:nvPicPr>
          <p:cNvPr id="15362" name="Picture 2" descr="C:\Users\Rafał\Desktop\Projekty\Kuria - Bogdanki\Zdjęcia z budowy\2017_10_17\DSC_0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7715200" cy="216024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>
                <a:solidFill>
                  <a:schemeClr val="tx1"/>
                </a:solidFill>
              </a:rPr>
              <a:t>Wniosek o dofinansowanie projektu złożono w XII.2016r.</a:t>
            </a:r>
            <a:br>
              <a:rPr lang="pl-PL" sz="3200" dirty="0" smtClean="0">
                <a:solidFill>
                  <a:schemeClr val="tx1"/>
                </a:solidFill>
              </a:rPr>
            </a:br>
            <a:r>
              <a:rPr lang="pl-PL" sz="3200" dirty="0" smtClean="0">
                <a:solidFill>
                  <a:schemeClr val="tx1"/>
                </a:solidFill>
              </a:rPr>
              <a:t/>
            </a:r>
            <a:br>
              <a:rPr lang="pl-PL" sz="3200" dirty="0" smtClean="0">
                <a:solidFill>
                  <a:schemeClr val="tx1"/>
                </a:solidFill>
              </a:rPr>
            </a:br>
            <a:r>
              <a:rPr lang="pl-PL" sz="3200" dirty="0" smtClean="0">
                <a:solidFill>
                  <a:schemeClr val="tx1"/>
                </a:solidFill>
              </a:rPr>
              <a:t>Umowę o dofinansowanie zawarto 14.VII.2017r.</a:t>
            </a:r>
            <a:endParaRPr lang="pl-PL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7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X.2017r. – rozbiórek cd.</a:t>
            </a:r>
            <a:endParaRPr lang="pl-PL" sz="2400" b="0" dirty="0">
              <a:effectLst/>
            </a:endParaRPr>
          </a:p>
        </p:txBody>
      </p:sp>
      <p:pic>
        <p:nvPicPr>
          <p:cNvPr id="16386" name="Picture 2" descr="C:\Users\Rafał\Desktop\Projekty\Kuria - Bogdanki\Zdjęcia z budowy\2017_10_17\DSC_0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XI.2017r. –idziemy w górę</a:t>
            </a:r>
            <a:endParaRPr lang="pl-PL" sz="2400" b="0" dirty="0">
              <a:effectLst/>
            </a:endParaRPr>
          </a:p>
        </p:txBody>
      </p:sp>
      <p:pic>
        <p:nvPicPr>
          <p:cNvPr id="17411" name="Picture 3" descr="C:\Users\Rafał\Desktop\Projekty\Kuria - Bogdanki\Zdjęcia z budowy\2017_11_14\DSC_0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18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XI.2017r.  - przyszły ołtarz</a:t>
            </a:r>
            <a:endParaRPr lang="pl-PL" sz="2400" b="0" dirty="0">
              <a:effectLst/>
            </a:endParaRPr>
          </a:p>
        </p:txBody>
      </p:sp>
      <p:pic>
        <p:nvPicPr>
          <p:cNvPr id="18434" name="Picture 2" descr="C:\Users\Rafał\Desktop\Projekty\Kuria - Bogdanki\Zdjęcia z budowy\2017_11_14\DSC_0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9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XI.2017r.  - wnętrza</a:t>
            </a:r>
            <a:endParaRPr lang="pl-PL" sz="2400" b="0" dirty="0">
              <a:effectLst/>
            </a:endParaRPr>
          </a:p>
        </p:txBody>
      </p:sp>
      <p:pic>
        <p:nvPicPr>
          <p:cNvPr id="19458" name="Picture 2" descr="C:\Users\Rafał\Desktop\Projekty\Kuria - Bogdanki\Zdjęcia z budowy\2017_11_14\DSC_0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6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XII.2017r.  - ściany pną się dalej</a:t>
            </a:r>
            <a:endParaRPr lang="pl-PL" sz="2400" b="0" dirty="0">
              <a:effectLst/>
            </a:endParaRPr>
          </a:p>
        </p:txBody>
      </p:sp>
      <p:pic>
        <p:nvPicPr>
          <p:cNvPr id="20482" name="Picture 2" descr="C:\Users\Rafał\Desktop\Projekty\Kuria - Bogdanki\Zdjęcia z budowy\2017_12_05\DSC_0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XII.2017r.  - w środku zabezpieczanie fundamentów</a:t>
            </a:r>
            <a:endParaRPr lang="pl-PL" sz="2400" b="0" dirty="0">
              <a:effectLst/>
            </a:endParaRPr>
          </a:p>
        </p:txBody>
      </p:sp>
      <p:pic>
        <p:nvPicPr>
          <p:cNvPr id="21506" name="Picture 2" descr="C:\Users\Rafał\Desktop\Projekty\Kuria - Bogdanki\Zdjęcia z budowy\2017_12_05\DSC_0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99255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Rafał\Desktop\Projekty\Kuria - Bogdanki\Zdjęcia z budowy\2017_12_12\DSC_07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86" y="3663415"/>
            <a:ext cx="5679261" cy="31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XII.2017r.  - konstrukcja dachowa kaplicy</a:t>
            </a:r>
            <a:endParaRPr lang="pl-PL" sz="2400" b="0" dirty="0">
              <a:effectLst/>
            </a:endParaRPr>
          </a:p>
        </p:txBody>
      </p:sp>
      <p:pic>
        <p:nvPicPr>
          <p:cNvPr id="22530" name="Picture 2" descr="C:\Users\Rafał\Desktop\Projekty\Kuria - Bogdanki\Zdjęcia z budowy\2017_12_19\DSC_0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I.2018r.  - roboty murowe zakończone</a:t>
            </a:r>
            <a:endParaRPr lang="pl-PL" sz="2400" b="0" dirty="0">
              <a:effectLst/>
            </a:endParaRPr>
          </a:p>
        </p:txBody>
      </p:sp>
      <p:pic>
        <p:nvPicPr>
          <p:cNvPr id="23554" name="Picture 2" descr="C:\Users\Rafał\Desktop\Projekty\Kuria - Bogdanki\Zdjęcia z budowy\2018_01_03\DSC_0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" y="980727"/>
            <a:ext cx="9133790" cy="51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0" dirty="0" smtClean="0">
                <a:effectLst/>
              </a:rPr>
              <a:t>I.2018r.  - mamy dach kaplicy, trwa montaż konstrukcji budynku głównego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4578" name="Picture 2" descr="C:\Users\Rafał\Desktop\Projekty\Kuria - Bogdanki\Zdjęcia z budowy\2018_01_17\DSC_0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8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0" dirty="0" smtClean="0">
                <a:effectLst/>
              </a:rPr>
              <a:t>I.2018r.  - mamy dach kaplicy, trwa montaż konstrukcji budynku głównego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5602" name="Picture 2" descr="C:\Users\Rafał\Desktop\Projekty\Kuria - Bogdanki\Zdjęcia z budowy\2018_01_23\DSC_0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1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7715200" cy="216024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>
                <a:solidFill>
                  <a:schemeClr val="tx1"/>
                </a:solidFill>
              </a:rPr>
              <a:t>Lokalizacja inwestycji – Bogdanki</a:t>
            </a:r>
            <a:br>
              <a:rPr lang="pl-PL" sz="3200" dirty="0" smtClean="0">
                <a:solidFill>
                  <a:schemeClr val="tx1"/>
                </a:solidFill>
              </a:rPr>
            </a:br>
            <a:r>
              <a:rPr lang="pl-PL" sz="3200" dirty="0">
                <a:solidFill>
                  <a:schemeClr val="tx1"/>
                </a:solidFill>
              </a:rPr>
              <a:t/>
            </a: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200" dirty="0" smtClean="0">
                <a:solidFill>
                  <a:schemeClr val="tx1"/>
                </a:solidFill>
              </a:rPr>
              <a:t>Kilka zdjęć z VIII.2017r. </a:t>
            </a:r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14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II.2018r.  - zadaszanie budynku głównego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6626" name="Picture 2" descr="C:\Users\Rafał\Desktop\Projekty\Kuria - Bogdanki\Zdjęcia z budowy\2018_02_09\DSC_0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2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II.2018r.  - zadaszanie budynku głównego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7650" name="Picture 2" descr="C:\Users\Rafał\Desktop\Projekty\Kuria - Bogdanki\Zdjęcia z budowy\2018_02_09\DSC_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7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III.2018r.  - mamy dach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8674" name="Picture 2" descr="C:\Users\Rafał\Desktop\Projekty\Kuria - Bogdanki\Zdjęcia z budowy\2018_03_05\DSC_0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9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III.2018r.  - wschodnia klatka (miejsce na nią)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9699" name="Picture 3" descr="C:\Users\Rafał\Desktop\Projekty\Kuria - Bogdanki\Zdjęcia z budowy\2018_03_05\DSC_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1637" y="2080852"/>
            <a:ext cx="601666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1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III.2018r.  - kształtowanie układu wewnątrz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22" name="Picture 2" descr="C:\Users\Rafał\Desktop\Projekty\Kuria - Bogdanki\Zdjęcia z budowy\2018_03_05\DSC_0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III.2018r.  - montaż stolarki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1746" name="Picture 2" descr="C:\Users\Rafał\Desktop\Projekty\Kuria - Bogdanki\Zdjęcia z budowy\2018_03_20\DSC_0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5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IV.2018r.  - ruszają instalacje i wykończenia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2770" name="Picture 2" descr="C:\Users\Rafał\Desktop\Projekty\Kuria - Bogdanki\Zdjęcia z budowy\2018_04_05\DSC_0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37760"/>
            <a:ext cx="4860032" cy="27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Rafał\Desktop\Projekty\Kuria - Bogdanki\Zdjęcia z budowy\2018_04_05\DSC_08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77" y="3770920"/>
            <a:ext cx="5084057" cy="285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Rafał\Desktop\Projekty\Kuria - Bogdanki\Zdjęcia z budowy\2018_04_05\DSC_0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37760"/>
            <a:ext cx="4644008" cy="27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16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IV.2018r.  - docieplenia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1747" name="Picture 3" descr="C:\Users\Rafał\Desktop\Projekty\Kuria - Bogdanki\Zdjęcia z budowy\2018_04_17\DSC_0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5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IV.2018r.  - instalacje i wykończenia poddasza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3794" name="Picture 2" descr="C:\Users\Rafał\Desktop\Projekty\Kuria - Bogdanki\Zdjęcia z budowy\2018_04_17\DSC_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V.2018r.  - tynki zewnętrzne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4818" name="Picture 2" descr="C:\Users\Rafał\Desktop\Projekty\Kuria - Bogdanki\Zdjęcia z budowy\2018_05_08\DSC_0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03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C:\Users\Rafał\Desktop\Projekty\Kuria - Bogdanki\Zdjęcia z budowy\2017_09_05\DSC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V.2018r.  - kaplica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5842" name="Picture 2" descr="C:\Users\Rafał\Desktop\Projekty\Kuria - Bogdanki\Zdjęcia z budowy\2018_05_22\DSC_0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VI.2018r.  - kaplica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6866" name="Picture 2" descr="C:\Users\Rafał\Desktop\Projekty\Kuria - Bogdanki\Zdjęcia z budowy\2018_06_20\DSC_0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33014"/>
            <a:ext cx="3368973" cy="59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2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VI.2018r.  - posadzki piętra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7890" name="Picture 2" descr="C:\Users\Rafał\Desktop\Projekty\Kuria - Bogdanki\Zdjęcia z budowy\2018_06_20\DSC_0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5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VI.2018r.  - poddasze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8914" name="Picture 2" descr="C:\Users\Rafał\Desktop\Projekty\Kuria - Bogdanki\Zdjęcia z budowy\2018_06_20\DSC_0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VII.2018r.  - kaplica (kilka dni później)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9939" name="Picture 3" descr="C:\Users\Rafał\Desktop\Projekty\Kuria - Bogdanki\Zdjęcia z budowy\2018_07_17\DSC_1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27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0" dirty="0" smtClean="0">
                <a:effectLst/>
              </a:rPr>
              <a:t>VII.2018r.  - zaczynamy nabierać ostatecznych kształtów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62" name="Picture 2" descr="C:\Users\Rafał\Desktop\Projekty\Kuria - Bogdanki\Zdjęcia z budowy\2018_07_31\DSC_0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2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VIII.2018r.  - trwają wykończenia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1986" name="Picture 2" descr="C:\Users\Rafał\Desktop\Projekty\Kuria - Bogdanki\Zdjęcia z budowy\2018_08_14\DSC_0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8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VIII.2018r.  - trwają wykończenia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3010" name="Picture 2" descr="C:\Users\Rafał\Desktop\Projekty\Kuria - Bogdanki\Zdjęcia z budowy\2018_08_28\DSC_1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IX.2018r.  - trwają wykończenia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4034" name="Picture 2" descr="C:\Users\Rafał\Desktop\Projekty\Kuria - Bogdanki\Zdjęcia z budowy\2018_09_17\DSC_1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IX.2018r.  - trwają wykończenia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5058" name="Picture 2" descr="C:\Users\Rafał\Desktop\Projekty\Kuria - Bogdanki\Zdjęcia z budowy\2018_09_17\DSC_1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Rafał\Desktop\Projekty\Kuria - Bogdanki\Zdjęcia z budowy\2017_09_05\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X.2018r.  - roboty drogowe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6082" name="Picture 2" descr="C:\Users\Rafał\Desktop\Projekty\Kuria - Bogdanki\Zdjęcia z budowy\2018_10_16\DSC_1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0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X.2018r.  - kształtowanie terenu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7106" name="Picture 2" descr="C:\Users\Rafał\Desktop\Projekty\Kuria - Bogdanki\Zdjęcia z budowy\2018_10_16\DSC_1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2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X.2018r.  - wewnątrz, roboty malarskie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8130" name="Picture 2" descr="C:\Users\Rafał\Desktop\Projekty\Kuria - Bogdanki\Zdjęcia z budowy\2018_10_16\DSC_1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X.2018r.  - wykończenia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9155" name="Picture 3" descr="C:\Users\Rafał\Desktop\Projekty\Kuria - Bogdanki\Zdjęcia z budowy\2018_11_13\DSC_1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3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X.2018r.  - roboty drogowe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0178" name="Picture 2" descr="C:\Users\Rafał\Desktop\Projekty\Kuria - Bogdanki\Zdjęcia z budowy\2018_11_13\DSC_1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4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XII.2018r.  - zostało tylko posprzątać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02" name="Picture 2" descr="C:\Users\Rafał\Desktop\Projekty\Kuria - Bogdanki\Zdjęcia z budowy\2018_12_11\DSC_1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3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XII.2018r.  - zostało tylko posprzątać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2226" name="Picture 2" descr="C:\Users\Rafał\Desktop\Projekty\Kuria - Bogdanki\Zdjęcia z budowy\2018_12_11\DSC_1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XII.2018r.  - kuchnia czeka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3250" name="Picture 2" descr="C:\Users\Rafał\Desktop\Projekty\Kuria - Bogdanki\Zdjęcia z budowy\2018_12_11\DSC_1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pl-PL" sz="2400" b="0" dirty="0" smtClean="0">
                <a:effectLst/>
              </a:rPr>
              <a:t>XII.2018r.  - kaplica</a:t>
            </a:r>
            <a:endParaRPr lang="pl-PL" sz="2400" b="0" dirty="0">
              <a:effectLst/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4274" name="Picture 2" descr="C:\Users\Rafał\Desktop\Projekty\Kuria - Bogdanki\Zdjęcia z budowy\2018_12_11\DSC_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6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/>
              <a:t>Odbiór końcowy prac budowlanych - 28 grudnia 2018r.,</a:t>
            </a:r>
            <a:endParaRPr lang="pl-PL" sz="36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08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Rafał\Desktop\Projekty\Kuria - Bogdanki\Zdjęcia z budowy\2017_09_05\DSC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7639" y="2924944"/>
            <a:ext cx="8229600" cy="3561259"/>
          </a:xfrm>
          <a:prstGeom prst="rect">
            <a:avLst/>
          </a:prstGeom>
        </p:spPr>
        <p:txBody>
          <a:bodyPr/>
          <a:lstStyle/>
          <a:p>
            <a:r>
              <a:rPr lang="pl-PL" dirty="0" smtClean="0"/>
              <a:t>Liczba gości – 56 osób</a:t>
            </a:r>
          </a:p>
          <a:p>
            <a:r>
              <a:rPr lang="pl-PL" dirty="0" smtClean="0"/>
              <a:t>Powierzchnia użytkowa budynku – 1.310 m</a:t>
            </a:r>
            <a:r>
              <a:rPr lang="pl-PL" baseline="30000" dirty="0" smtClean="0"/>
              <a:t>2</a:t>
            </a:r>
          </a:p>
          <a:p>
            <a:r>
              <a:rPr lang="pl-PL" dirty="0" smtClean="0"/>
              <a:t>Kubatura budynku – 6.374 m</a:t>
            </a:r>
            <a:r>
              <a:rPr lang="pl-PL" baseline="30000" dirty="0" smtClean="0"/>
              <a:t>3</a:t>
            </a:r>
            <a:endParaRPr lang="pl-PL" baseline="300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428" y="1196752"/>
            <a:ext cx="8229600" cy="936105"/>
          </a:xfrm>
        </p:spPr>
        <p:txBody>
          <a:bodyPr>
            <a:normAutofit/>
          </a:bodyPr>
          <a:lstStyle/>
          <a:p>
            <a:pPr algn="l"/>
            <a:r>
              <a:rPr lang="pl-PL" sz="3200" b="1" dirty="0" smtClean="0"/>
              <a:t>Wybrane wskaźniki:</a:t>
            </a:r>
            <a:endParaRPr lang="pl-PL" sz="32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3" y="364975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2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l-PL" dirty="0" smtClean="0"/>
              <a:t>Projekt realizowali m.in.:</a:t>
            </a:r>
          </a:p>
          <a:p>
            <a:endParaRPr lang="pl-PL" dirty="0" smtClean="0"/>
          </a:p>
          <a:p>
            <a:pPr marL="903288">
              <a:buFontTx/>
              <a:buChar char="-"/>
            </a:pPr>
            <a:r>
              <a:rPr lang="pl-PL" sz="2400" dirty="0" smtClean="0"/>
              <a:t>Koordynacja ze strony Inwestora – </a:t>
            </a:r>
            <a:br>
              <a:rPr lang="pl-PL" sz="2400" dirty="0" smtClean="0"/>
            </a:br>
            <a:r>
              <a:rPr lang="pl-PL" sz="2400" b="1" dirty="0" smtClean="0"/>
              <a:t>Ks. dr Tomasz Powichrowski, Ekonom Archidiecezji Białostockiej</a:t>
            </a:r>
          </a:p>
          <a:p>
            <a:pPr marL="647256" indent="0">
              <a:buNone/>
            </a:pPr>
            <a:r>
              <a:rPr lang="pl-PL" sz="2400" b="1" dirty="0" smtClean="0"/>
              <a:t>	oraz</a:t>
            </a:r>
          </a:p>
          <a:p>
            <a:pPr marL="647256" indent="0">
              <a:buNone/>
            </a:pPr>
            <a:r>
              <a:rPr lang="pl-PL" sz="2400" b="1" dirty="0"/>
              <a:t>	</a:t>
            </a:r>
            <a:r>
              <a:rPr lang="pl-PL" sz="2400" b="1" dirty="0" smtClean="0"/>
              <a:t>Ks. Rafał Arciszewski</a:t>
            </a:r>
          </a:p>
          <a:p>
            <a:pPr>
              <a:buFontTx/>
              <a:buChar char="-"/>
            </a:pPr>
            <a:endParaRPr lang="pl-PL" sz="2400" dirty="0" smtClean="0"/>
          </a:p>
          <a:p>
            <a:pPr>
              <a:buFontTx/>
              <a:buChar char="-"/>
            </a:pPr>
            <a:endParaRPr lang="pl-PL" sz="2400" dirty="0" smtClean="0"/>
          </a:p>
          <a:p>
            <a:endParaRPr lang="pl-PL" sz="24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3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l-PL" dirty="0" smtClean="0"/>
              <a:t>Projekt realizowali m.in.:</a:t>
            </a:r>
          </a:p>
          <a:p>
            <a:endParaRPr lang="pl-PL" dirty="0" smtClean="0"/>
          </a:p>
          <a:p>
            <a:pPr marL="903288">
              <a:buFontTx/>
              <a:buChar char="-"/>
            </a:pPr>
            <a:r>
              <a:rPr lang="pl-PL" sz="2400" dirty="0" smtClean="0"/>
              <a:t>Dokumentacja techniczna i nadzór autorski – </a:t>
            </a:r>
            <a:r>
              <a:rPr lang="pl-PL" sz="2400" b="1" dirty="0" smtClean="0"/>
              <a:t>Inwestprojekt Sp. z o.o.</a:t>
            </a:r>
          </a:p>
          <a:p>
            <a:pPr marL="647256" indent="0">
              <a:buNone/>
            </a:pPr>
            <a:r>
              <a:rPr lang="pl-PL" sz="2400" b="1" dirty="0" smtClean="0"/>
              <a:t>	Bogusław Żotkiewicz</a:t>
            </a:r>
          </a:p>
          <a:p>
            <a:pPr>
              <a:buFontTx/>
              <a:buChar char="-"/>
            </a:pPr>
            <a:endParaRPr lang="pl-PL" sz="2400" dirty="0" smtClean="0"/>
          </a:p>
          <a:p>
            <a:pPr>
              <a:buFontTx/>
              <a:buChar char="-"/>
            </a:pPr>
            <a:endParaRPr lang="pl-PL" sz="2400" dirty="0" smtClean="0"/>
          </a:p>
          <a:p>
            <a:endParaRPr lang="pl-PL" sz="24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8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Projekt realizowali m.in.:</a:t>
            </a:r>
          </a:p>
          <a:p>
            <a:endParaRPr lang="pl-PL" dirty="0" smtClean="0"/>
          </a:p>
          <a:p>
            <a:pPr marL="903288">
              <a:buFontTx/>
              <a:buChar char="-"/>
            </a:pPr>
            <a:r>
              <a:rPr lang="pl-PL" sz="2400" dirty="0" smtClean="0"/>
              <a:t>Dokumentacja aplikacyjna, Menadżer projektu, Nadzór </a:t>
            </a:r>
            <a:r>
              <a:rPr lang="pl-PL" sz="2400" dirty="0"/>
              <a:t>I</a:t>
            </a:r>
            <a:r>
              <a:rPr lang="pl-PL" sz="2400" dirty="0" smtClean="0"/>
              <a:t>nwestorski – </a:t>
            </a:r>
            <a:br>
              <a:rPr lang="pl-PL" sz="2400" dirty="0" smtClean="0"/>
            </a:br>
            <a:r>
              <a:rPr lang="pl-PL" sz="2400" b="1" dirty="0" smtClean="0"/>
              <a:t>RC SOLUTIONS Rafał Chmielewski</a:t>
            </a:r>
            <a:r>
              <a:rPr lang="pl-PL" sz="2400" dirty="0" smtClean="0"/>
              <a:t>,</a:t>
            </a:r>
          </a:p>
          <a:p>
            <a:pPr marL="647256" indent="0">
              <a:buNone/>
            </a:pPr>
            <a:r>
              <a:rPr lang="pl-PL" sz="2400" dirty="0" smtClean="0"/>
              <a:t>	</a:t>
            </a:r>
            <a:r>
              <a:rPr lang="pl-PL" sz="2400" u="sng" dirty="0" smtClean="0"/>
              <a:t>Inspektorzy nadzoru:</a:t>
            </a:r>
          </a:p>
          <a:p>
            <a:pPr marL="647256" indent="0">
              <a:buNone/>
            </a:pPr>
            <a:r>
              <a:rPr lang="pl-PL" sz="2400" dirty="0" smtClean="0"/>
              <a:t>	Mirosław </a:t>
            </a:r>
            <a:r>
              <a:rPr lang="pl-PL" sz="2400" dirty="0" err="1" smtClean="0"/>
              <a:t>Siemieniuk</a:t>
            </a:r>
            <a:endParaRPr lang="pl-PL" sz="2400" dirty="0" smtClean="0"/>
          </a:p>
          <a:p>
            <a:pPr marL="647256" indent="0">
              <a:buNone/>
            </a:pPr>
            <a:r>
              <a:rPr lang="pl-PL" sz="2400" dirty="0" smtClean="0"/>
              <a:t>	Mariusz Myśliński</a:t>
            </a:r>
          </a:p>
          <a:p>
            <a:pPr marL="647256" indent="0">
              <a:buNone/>
            </a:pPr>
            <a:r>
              <a:rPr lang="pl-PL" sz="2400" dirty="0" smtClean="0"/>
              <a:t>	Robert Żelazko</a:t>
            </a:r>
          </a:p>
          <a:p>
            <a:pPr marL="647256" indent="0">
              <a:buNone/>
            </a:pPr>
            <a:endParaRPr lang="pl-PL" sz="2400" dirty="0" smtClean="0"/>
          </a:p>
          <a:p>
            <a:pPr marL="647256" indent="0">
              <a:buNone/>
            </a:pPr>
            <a:r>
              <a:rPr lang="pl-PL" sz="2400" dirty="0"/>
              <a:t>	</a:t>
            </a:r>
            <a:r>
              <a:rPr lang="pl-PL" sz="2400" u="sng" dirty="0" smtClean="0"/>
              <a:t>Menedżer projektu</a:t>
            </a:r>
            <a:r>
              <a:rPr lang="pl-PL" sz="2400" dirty="0" smtClean="0"/>
              <a:t>:</a:t>
            </a:r>
          </a:p>
          <a:p>
            <a:pPr marL="647256" indent="0">
              <a:buNone/>
            </a:pPr>
            <a:r>
              <a:rPr lang="pl-PL" sz="2400" dirty="0" smtClean="0"/>
              <a:t>	Rafał Chmielewski</a:t>
            </a:r>
          </a:p>
          <a:p>
            <a:pPr marL="647256" indent="0">
              <a:buNone/>
            </a:pPr>
            <a:r>
              <a:rPr lang="pl-PL" sz="2400" dirty="0"/>
              <a:t>	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70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l-PL" dirty="0" smtClean="0"/>
              <a:t>Projekt realizowali m.in.:</a:t>
            </a:r>
          </a:p>
          <a:p>
            <a:pPr marL="647256" indent="0">
              <a:buNone/>
            </a:pPr>
            <a:r>
              <a:rPr lang="pl-PL" sz="2400" dirty="0"/>
              <a:t>	</a:t>
            </a:r>
            <a:endParaRPr lang="pl-PL" sz="2400" dirty="0" smtClean="0"/>
          </a:p>
          <a:p>
            <a:pPr marL="903288">
              <a:buFontTx/>
              <a:buChar char="-"/>
            </a:pPr>
            <a:r>
              <a:rPr lang="pl-PL" sz="2400" dirty="0" smtClean="0"/>
              <a:t>Generalny wykonawca robót budowlanych </a:t>
            </a:r>
            <a:r>
              <a:rPr lang="pl-PL" sz="2400" dirty="0"/>
              <a:t>– </a:t>
            </a:r>
            <a:r>
              <a:rPr lang="pl-PL" sz="2400" b="1" dirty="0"/>
              <a:t>„AKCESS” Starosta i Wspólnicy Spółka </a:t>
            </a:r>
            <a:r>
              <a:rPr lang="pl-PL" sz="2400" b="1" dirty="0" smtClean="0"/>
              <a:t>Jawna</a:t>
            </a:r>
          </a:p>
          <a:p>
            <a:pPr marL="903288">
              <a:buFontTx/>
              <a:buChar char="-"/>
            </a:pPr>
            <a:r>
              <a:rPr lang="pl-PL" sz="2400" dirty="0" smtClean="0"/>
              <a:t>Jarosław Starosta – Wspólnik</a:t>
            </a:r>
          </a:p>
          <a:p>
            <a:pPr marL="903288">
              <a:buFontTx/>
              <a:buChar char="-"/>
            </a:pPr>
            <a:r>
              <a:rPr lang="pl-PL" sz="2400" dirty="0" smtClean="0"/>
              <a:t>Piotr Kummer – Kierownik projektu</a:t>
            </a:r>
          </a:p>
          <a:p>
            <a:pPr marL="903288">
              <a:buFontTx/>
              <a:buChar char="-"/>
            </a:pPr>
            <a:r>
              <a:rPr lang="pl-PL" sz="2400" dirty="0" smtClean="0"/>
              <a:t>Bogdan Kozioł – Kierownik budowy</a:t>
            </a:r>
          </a:p>
          <a:p>
            <a:pPr marL="109728" indent="0">
              <a:buNone/>
            </a:pPr>
            <a:r>
              <a:rPr lang="pl-PL" sz="2400" dirty="0"/>
              <a:t>	</a:t>
            </a:r>
            <a:r>
              <a:rPr lang="pl-PL" sz="2000" dirty="0" smtClean="0"/>
              <a:t>wraz z </a:t>
            </a:r>
            <a:r>
              <a:rPr lang="pl-PL" sz="2000" dirty="0" smtClean="0"/>
              <a:t>podwykonawcami:</a:t>
            </a:r>
          </a:p>
          <a:p>
            <a:pPr marL="109728" indent="0">
              <a:buNone/>
            </a:pPr>
            <a:r>
              <a:rPr lang="pl-PL" sz="2000" dirty="0"/>
              <a:t>	</a:t>
            </a:r>
            <a:r>
              <a:rPr lang="pl-PL" sz="2000" dirty="0" err="1" smtClean="0"/>
              <a:t>Skarsan</a:t>
            </a:r>
            <a:r>
              <a:rPr lang="pl-PL" sz="2000" dirty="0" smtClean="0"/>
              <a:t> Sp. z o.o.</a:t>
            </a:r>
          </a:p>
          <a:p>
            <a:pPr marL="109728" indent="0">
              <a:buNone/>
            </a:pPr>
            <a:r>
              <a:rPr lang="pl-PL" sz="2000" dirty="0"/>
              <a:t>	</a:t>
            </a:r>
            <a:r>
              <a:rPr lang="pl-PL" sz="2000" dirty="0" smtClean="0"/>
              <a:t>Max-Elektryk Jerzy Skutnik</a:t>
            </a:r>
          </a:p>
          <a:p>
            <a:pPr marL="109728" indent="0">
              <a:buNone/>
            </a:pPr>
            <a:r>
              <a:rPr lang="pl-PL" sz="2000" dirty="0"/>
              <a:t>	</a:t>
            </a:r>
            <a:r>
              <a:rPr lang="pl-PL" sz="2000" dirty="0" smtClean="0"/>
              <a:t>Falkowski Instalacje</a:t>
            </a:r>
            <a:endParaRPr lang="pl-PL" sz="2000" dirty="0" smtClean="0"/>
          </a:p>
          <a:p>
            <a:endParaRPr lang="pl-PL" sz="24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08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7"/>
            <a:ext cx="8229600" cy="453650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Projekt współfinansowany z Europejskiego Funduszu Rozwoju Regionalnego w ramach: </a:t>
            </a:r>
          </a:p>
          <a:p>
            <a:pPr marL="0" indent="0" algn="ctr">
              <a:buNone/>
            </a:pPr>
            <a:r>
              <a:rPr lang="pl-PL" dirty="0" smtClean="0"/>
              <a:t>Regionalnego Programu Operacyjnego Województwa Podlaskiego na lata 2014-2020</a:t>
            </a:r>
          </a:p>
          <a:p>
            <a:pPr marL="0" indent="0" algn="ctr">
              <a:buNone/>
            </a:pPr>
            <a:r>
              <a:rPr lang="pl-PL" dirty="0" smtClean="0"/>
              <a:t>Oś priorytetowa </a:t>
            </a:r>
            <a:r>
              <a:rPr lang="pl-PL" dirty="0"/>
              <a:t>V</a:t>
            </a:r>
            <a:r>
              <a:rPr lang="pl-PL" dirty="0" smtClean="0"/>
              <a:t> – Gospodarka niskoemisyjna</a:t>
            </a:r>
          </a:p>
          <a:p>
            <a:pPr marL="0" indent="0" algn="ctr">
              <a:buNone/>
            </a:pPr>
            <a:r>
              <a:rPr lang="pl-PL" dirty="0" smtClean="0"/>
              <a:t>Działanie 5.3 – Efektywność energetyczna w sektorze mieszkaniowym i budynkach użyteczności publicznej</a:t>
            </a:r>
          </a:p>
          <a:p>
            <a:pPr marL="0" indent="0" algn="ctr">
              <a:buNone/>
            </a:pPr>
            <a:r>
              <a:rPr lang="pl-PL" dirty="0" smtClean="0"/>
              <a:t>Poddziałanie 5.3.1 – Efektywność energetyczna w budynkach publicznych w tym budownictwo komunalne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7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7"/>
            <a:ext cx="8229600" cy="453650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Projekt współfinansowany ze środków Wojewódzkiego Funduszu Ochrony Środowiska i Gospodarki Wodnej w Białymstoku</a:t>
            </a:r>
          </a:p>
          <a:p>
            <a:pPr marL="0" indent="0" algn="ctr">
              <a:buNone/>
            </a:pPr>
            <a:r>
              <a:rPr lang="pl-PL" dirty="0" smtClean="0"/>
              <a:t>(nasadzenia zielone terenu)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5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53692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3168352"/>
          </a:xfrm>
        </p:spPr>
        <p:txBody>
          <a:bodyPr>
            <a:normAutofit/>
          </a:bodyPr>
          <a:lstStyle/>
          <a:p>
            <a:r>
              <a:rPr lang="pl-PL" sz="4800" dirty="0" smtClean="0"/>
              <a:t>Dziękuję za uwagę</a:t>
            </a:r>
            <a:endParaRPr lang="pl-PL" sz="4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29871" cy="11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2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Rafał\Desktop\Projekty\Kuria - Bogdanki\Zdjęcia z budowy\2017_09_05\DSC_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10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Users\Rafał\Desktop\Projekty\Kuria - Bogdanki\Zdjęcia z budowy\2017_09_05\DSC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C:\Users\Rafał\Desktop\Projekty\Kuria - Bogdanki\Zdjęcia z budowy\2017_09_05\DSC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69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2531</TotalTime>
  <Words>652</Words>
  <Application>Microsoft Office PowerPoint</Application>
  <PresentationFormat>Pokaz na ekranie (4:3)</PresentationFormat>
  <Paragraphs>116</Paragraphs>
  <Slides>67</Slides>
  <Notes>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68" baseType="lpstr">
      <vt:lpstr>Hol</vt:lpstr>
      <vt:lpstr>„Przebudowa i termomodernizacja budynku dawnej szkoły podstawowej w Bogdankach celem otwarcia ośrodka rekolekcyjnego wraz z kaplicą”</vt:lpstr>
      <vt:lpstr>Wniosek o dofinansowanie projektu złożono w XII.2016r.  Umowę o dofinansowanie zawarto 14.VII.2017r.</vt:lpstr>
      <vt:lpstr>Lokalizacja inwestycji – Bogdanki  Kilka zdjęć z VIII.2017r.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IX.2017r. – roboty ziemne, rozbiórki</vt:lpstr>
      <vt:lpstr>IX.2017r. – roboty ziemne, rozbiórki</vt:lpstr>
      <vt:lpstr>IX.2017r. – roboty ziemne, rozbiórki</vt:lpstr>
      <vt:lpstr>IX.2017r. – roboty ziemne, rozbiórki</vt:lpstr>
      <vt:lpstr>X.2017r. – demontaż dachu</vt:lpstr>
      <vt:lpstr>X.2017r. – fundamenty pod kaplicę</vt:lpstr>
      <vt:lpstr>X.2017r. – wychodzimy z ziemi</vt:lpstr>
      <vt:lpstr>X.2017r. – wychodzimy z ziemi</vt:lpstr>
      <vt:lpstr>X.2017r. – rozbiórek cd.</vt:lpstr>
      <vt:lpstr>XI.2017r. –idziemy w górę</vt:lpstr>
      <vt:lpstr>XI.2017r.  - przyszły ołtarz</vt:lpstr>
      <vt:lpstr>XI.2017r.  - wnętrza</vt:lpstr>
      <vt:lpstr>XII.2017r.  - ściany pną się dalej</vt:lpstr>
      <vt:lpstr>XII.2017r.  - w środku zabezpieczanie fundamentów</vt:lpstr>
      <vt:lpstr>XII.2017r.  - konstrukcja dachowa kaplicy</vt:lpstr>
      <vt:lpstr>I.2018r.  - roboty murowe zakończone</vt:lpstr>
      <vt:lpstr>I.2018r.  - mamy dach kaplicy, trwa montaż konstrukcji budynku głównego</vt:lpstr>
      <vt:lpstr>I.2018r.  - mamy dach kaplicy, trwa montaż konstrukcji budynku głównego</vt:lpstr>
      <vt:lpstr>II.2018r.  - zadaszanie budynku głównego</vt:lpstr>
      <vt:lpstr>II.2018r.  - zadaszanie budynku głównego</vt:lpstr>
      <vt:lpstr>III.2018r.  - mamy dach</vt:lpstr>
      <vt:lpstr>III.2018r.  - wschodnia klatka (miejsce na nią)</vt:lpstr>
      <vt:lpstr>III.2018r.  - kształtowanie układu wewnątrz</vt:lpstr>
      <vt:lpstr>III.2018r.  - montaż stolarki</vt:lpstr>
      <vt:lpstr>IV.2018r.  - ruszają instalacje i wykończenia</vt:lpstr>
      <vt:lpstr>IV.2018r.  - docieplenia</vt:lpstr>
      <vt:lpstr>IV.2018r.  - instalacje i wykończenia poddasza</vt:lpstr>
      <vt:lpstr>V.2018r.  - tynki zewnętrzne</vt:lpstr>
      <vt:lpstr>V.2018r.  - kaplica</vt:lpstr>
      <vt:lpstr>VI.2018r.  - kaplica</vt:lpstr>
      <vt:lpstr>VI.2018r.  - posadzki piętra</vt:lpstr>
      <vt:lpstr>VI.2018r.  - poddasze</vt:lpstr>
      <vt:lpstr>VII.2018r.  - kaplica (kilka dni później)</vt:lpstr>
      <vt:lpstr>VII.2018r.  - zaczynamy nabierać ostatecznych kształtów</vt:lpstr>
      <vt:lpstr>VIII.2018r.  - trwają wykończenia</vt:lpstr>
      <vt:lpstr>VIII.2018r.  - trwają wykończenia</vt:lpstr>
      <vt:lpstr>IX.2018r.  - trwają wykończenia</vt:lpstr>
      <vt:lpstr>IX.2018r.  - trwają wykończenia</vt:lpstr>
      <vt:lpstr>X.2018r.  - roboty drogowe</vt:lpstr>
      <vt:lpstr>X.2018r.  - kształtowanie terenu</vt:lpstr>
      <vt:lpstr>X.2018r.  - wewnątrz, roboty malarskie</vt:lpstr>
      <vt:lpstr>X.2018r.  - wykończenia</vt:lpstr>
      <vt:lpstr>X.2018r.  - roboty drogowe</vt:lpstr>
      <vt:lpstr>XII.2018r.  - zostało tylko posprzątać</vt:lpstr>
      <vt:lpstr>XII.2018r.  - zostało tylko posprzątać</vt:lpstr>
      <vt:lpstr>XII.2018r.  - kuchnia czeka</vt:lpstr>
      <vt:lpstr>XII.2018r.  - kaplica</vt:lpstr>
      <vt:lpstr>Prezentacja programu PowerPoint</vt:lpstr>
      <vt:lpstr>Wybrane wskaźniki: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Rafał</cp:lastModifiedBy>
  <cp:revision>57</cp:revision>
  <dcterms:created xsi:type="dcterms:W3CDTF">2012-01-17T08:25:13Z</dcterms:created>
  <dcterms:modified xsi:type="dcterms:W3CDTF">2019-02-26T13:10:27Z</dcterms:modified>
</cp:coreProperties>
</file>